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ndy Casual" charset="1" panose="00000500000000000000"/>
      <p:regular r:id="rId10"/>
    </p:embeddedFont>
    <p:embeddedFont>
      <p:font typeface="Krabuler" charset="1" panose="00000500000000000000"/>
      <p:regular r:id="rId11"/>
    </p:embeddedFont>
    <p:embeddedFont>
      <p:font typeface="Handyman" charset="1" panose="00000000000000000000"/>
      <p:regular r:id="rId12"/>
    </p:embeddedFont>
    <p:embeddedFont>
      <p:font typeface="ITC Benguiat" charset="1" panose="02030603050306020704"/>
      <p:regular r:id="rId13"/>
    </p:embeddedFont>
    <p:embeddedFont>
      <p:font typeface="ITC Benguiat Bold" charset="1" panose="02030904050306020704"/>
      <p:regular r:id="rId14"/>
    </p:embeddedFont>
    <p:embeddedFont>
      <p:font typeface="ITC Benguiat Italics" charset="1" panose="02030604050306090704"/>
      <p:regular r:id="rId15"/>
    </p:embeddedFont>
    <p:embeddedFont>
      <p:font typeface="ITC Benguiat Bold Italics" charset="1" panose="02030905050306090704"/>
      <p:regular r:id="rId16"/>
    </p:embeddedFont>
    <p:embeddedFont>
      <p:font typeface="ITC Benguiat Medium" charset="1" panose="02030704050306020704"/>
      <p:regular r:id="rId17"/>
    </p:embeddedFont>
    <p:embeddedFont>
      <p:font typeface="ITC Benguiat Medium Italics" charset="1" panose="02030704050306090704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  <p:embeddedFont>
      <p:font typeface="Montserrat" charset="1" panose="00000500000000000000"/>
      <p:regular r:id="rId27"/>
    </p:embeddedFont>
    <p:embeddedFont>
      <p:font typeface="Montserrat Bold" charset="1" panose="00000800000000000000"/>
      <p:regular r:id="rId28"/>
    </p:embeddedFont>
    <p:embeddedFont>
      <p:font typeface="Montserrat Italics" charset="1" panose="00000500000000000000"/>
      <p:regular r:id="rId29"/>
    </p:embeddedFont>
    <p:embeddedFont>
      <p:font typeface="Montserrat Bold Italics" charset="1" panose="00000800000000000000"/>
      <p:regular r:id="rId30"/>
    </p:embeddedFont>
    <p:embeddedFont>
      <p:font typeface="Montserrat Thin" charset="1" panose="00000300000000000000"/>
      <p:regular r:id="rId31"/>
    </p:embeddedFont>
    <p:embeddedFont>
      <p:font typeface="Montserrat Thin Italics" charset="1" panose="00000300000000000000"/>
      <p:regular r:id="rId32"/>
    </p:embeddedFont>
    <p:embeddedFont>
      <p:font typeface="Montserrat Extra-Light" charset="1" panose="00000300000000000000"/>
      <p:regular r:id="rId33"/>
    </p:embeddedFont>
    <p:embeddedFont>
      <p:font typeface="Montserrat Extra-Light Italics" charset="1" panose="00000300000000000000"/>
      <p:regular r:id="rId34"/>
    </p:embeddedFont>
    <p:embeddedFont>
      <p:font typeface="Montserrat Light" charset="1" panose="00000400000000000000"/>
      <p:regular r:id="rId35"/>
    </p:embeddedFont>
    <p:embeddedFont>
      <p:font typeface="Montserrat Light Italics" charset="1" panose="00000400000000000000"/>
      <p:regular r:id="rId36"/>
    </p:embeddedFont>
    <p:embeddedFont>
      <p:font typeface="Montserrat Medium" charset="1" panose="00000600000000000000"/>
      <p:regular r:id="rId37"/>
    </p:embeddedFont>
    <p:embeddedFont>
      <p:font typeface="Montserrat Medium Italics" charset="1" panose="00000600000000000000"/>
      <p:regular r:id="rId38"/>
    </p:embeddedFont>
    <p:embeddedFont>
      <p:font typeface="Montserrat Semi-Bold" charset="1" panose="00000700000000000000"/>
      <p:regular r:id="rId39"/>
    </p:embeddedFont>
    <p:embeddedFont>
      <p:font typeface="Montserrat Semi-Bold Italics" charset="1" panose="00000700000000000000"/>
      <p:regular r:id="rId40"/>
    </p:embeddedFont>
    <p:embeddedFont>
      <p:font typeface="Montserrat Ultra-Bold" charset="1" panose="00000900000000000000"/>
      <p:regular r:id="rId41"/>
    </p:embeddedFont>
    <p:embeddedFont>
      <p:font typeface="Montserrat Ultra-Bold Italics" charset="1" panose="00000900000000000000"/>
      <p:regular r:id="rId42"/>
    </p:embeddedFont>
    <p:embeddedFont>
      <p:font typeface="Montserrat Heavy" charset="1" panose="00000A00000000000000"/>
      <p:regular r:id="rId43"/>
    </p:embeddedFont>
    <p:embeddedFont>
      <p:font typeface="Montserrat Heavy Italics" charset="1" panose="00000A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48" Target="slides/slide4.xml" Type="http://schemas.openxmlformats.org/officeDocument/2006/relationships/slide"/><Relationship Id="rId49" Target="slides/slide5.xml" Type="http://schemas.openxmlformats.org/officeDocument/2006/relationships/slide"/><Relationship Id="rId5" Target="tableStyles.xml" Type="http://schemas.openxmlformats.org/officeDocument/2006/relationships/tableStyles"/><Relationship Id="rId50" Target="slides/slide6.xml" Type="http://schemas.openxmlformats.org/officeDocument/2006/relationships/slide"/><Relationship Id="rId51" Target="slides/slide7.xml" Type="http://schemas.openxmlformats.org/officeDocument/2006/relationships/slide"/><Relationship Id="rId52" Target="slides/slide8.xml" Type="http://schemas.openxmlformats.org/officeDocument/2006/relationships/slide"/><Relationship Id="rId53" Target="slides/slide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30.png" Type="http://schemas.openxmlformats.org/officeDocument/2006/relationships/image"/><Relationship Id="rId17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891383" y="1019175"/>
            <a:ext cx="522504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Handy Casual"/>
              </a:rPr>
              <a:t>Tracker-  2023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05573" y="2690252"/>
            <a:ext cx="8782308" cy="517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</a:rPr>
              <a:t>MANUAL</a:t>
            </a:r>
          </a:p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</a:rPr>
              <a:t>DE</a:t>
            </a:r>
          </a:p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</a:rPr>
              <a:t>MARCA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6735728" y="8690686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48341" y="76200"/>
            <a:ext cx="7163523" cy="216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1"/>
              </a:lnSpc>
            </a:pPr>
            <a:r>
              <a:rPr lang="en-US" sz="8434" spc="-168">
                <a:solidFill>
                  <a:srgbClr val="D0A933"/>
                </a:solidFill>
                <a:latin typeface="ITC Benguiat"/>
              </a:rPr>
              <a:t>NORMAS DE SEGURIDAD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0452" y="2525002"/>
            <a:ext cx="17259300" cy="583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96722" indent="-298361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Open Sans"/>
              </a:rPr>
              <a:t>Cifrado de Datos : Toda la información está protegida con cifrado HTTPS.</a:t>
            </a:r>
          </a:p>
          <a:p>
            <a:pPr algn="ctr" marL="596722" indent="-298361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Open Sans"/>
              </a:rPr>
              <a:t>Contraseñas Seguras : Se implementa un almacenamiento seguro de contraseñas y políticas robustas.</a:t>
            </a:r>
          </a:p>
          <a:p>
            <a:pPr algn="ctr" marL="596722" indent="-298361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Open Sans"/>
              </a:rPr>
              <a:t>Acceso Autorizado : Solo usuarios autorizados tienen acceso a dat</a:t>
            </a:r>
            <a:r>
              <a:rPr lang="en-US" sz="2763">
                <a:solidFill>
                  <a:srgbClr val="000000"/>
                </a:solidFill>
                <a:latin typeface="Open Sans"/>
              </a:rPr>
              <a:t>os sensibles.</a:t>
            </a:r>
          </a:p>
          <a:p>
            <a:pPr algn="ctr" marL="596722" indent="-298361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Open Sans"/>
              </a:rPr>
              <a:t>Privacidad de Datos : Cumplimos con las regulaciones de privacidad y obtenemos consentimiento.</a:t>
            </a:r>
          </a:p>
          <a:p>
            <a:pPr algn="ctr" marL="596722" indent="-298361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Open Sans"/>
              </a:rPr>
              <a:t>Protección contra ataques : Medidas de seguridad sólidas contra ataques comunes.</a:t>
            </a:r>
          </a:p>
          <a:p>
            <a:pPr algn="ctr" marL="596722" indent="-298361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Open Sans"/>
              </a:rPr>
              <a:t>Actualizaciones de seguridad : Mantenemos la aplicación actualizada con parches de seguridad.</a:t>
            </a:r>
          </a:p>
          <a:p>
            <a:pPr algn="ctr" marL="596722" indent="-298361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Open Sans"/>
              </a:rPr>
              <a:t>Comunicación Segura : Toda comunicación es a través de conexiones seguras.</a:t>
            </a:r>
          </a:p>
          <a:p>
            <a:pPr algn="ctr" marL="596722" indent="-298361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Open Sans"/>
              </a:rPr>
              <a:t>Pruebas de seguridad : Se realizan pruebas de seguridad exhaustivas.</a:t>
            </a:r>
          </a:p>
          <a:p>
            <a:pPr algn="ctr" marL="596722" indent="-298361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Open Sans"/>
              </a:rPr>
              <a:t>Divulgación de vulnerabilidades : Tenemos un proceso para informar y corregir vulnerabilidades.</a:t>
            </a:r>
          </a:p>
          <a:p>
            <a:pPr algn="ctr" marL="596722" indent="-298361" lvl="1">
              <a:lnSpc>
                <a:spcPts val="3869"/>
              </a:lnSpc>
              <a:buFont typeface="Arial"/>
              <a:buChar char="•"/>
            </a:pPr>
            <a:r>
              <a:rPr lang="en-US" sz="2763">
                <a:solidFill>
                  <a:srgbClr val="000000"/>
                </a:solidFill>
                <a:latin typeface="Open Sans"/>
              </a:rPr>
              <a:t>Protección contra Malware : Se previene la instalación de malware en dispositivos de usuarios.</a:t>
            </a:r>
          </a:p>
          <a:p>
            <a:pPr algn="ctr">
              <a:lnSpc>
                <a:spcPts val="3869"/>
              </a:lnSpc>
            </a:pPr>
            <a:r>
              <a:rPr lang="en-US" sz="2763">
                <a:solidFill>
                  <a:srgbClr val="000000"/>
                </a:solidFill>
                <a:latin typeface="Open Sans"/>
              </a:rPr>
              <a:t>de Seguridad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15690" y="1943867"/>
            <a:ext cx="6022570" cy="5585941"/>
            <a:chOff x="0" y="0"/>
            <a:chExt cx="8030094" cy="744792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945" r="0" b="1945"/>
            <a:stretch>
              <a:fillRect/>
            </a:stretch>
          </p:blipFill>
          <p:spPr>
            <a:xfrm flipH="false" flipV="false">
              <a:off x="0" y="0"/>
              <a:ext cx="8030094" cy="7447921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796351" y="1768405"/>
            <a:ext cx="7347649" cy="7187337"/>
          </a:xfrm>
          <a:custGeom>
            <a:avLst/>
            <a:gdLst/>
            <a:ahLst/>
            <a:cxnLst/>
            <a:rect r="r" b="b" t="t" l="l"/>
            <a:pathLst>
              <a:path h="7187337" w="7347649">
                <a:moveTo>
                  <a:pt x="0" y="0"/>
                </a:moveTo>
                <a:lnTo>
                  <a:pt x="7347649" y="0"/>
                </a:lnTo>
                <a:lnTo>
                  <a:pt x="7347649" y="7187337"/>
                </a:lnTo>
                <a:lnTo>
                  <a:pt x="0" y="71873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435657">
            <a:off x="12909774" y="7270970"/>
            <a:ext cx="3750634" cy="3974660"/>
          </a:xfrm>
          <a:custGeom>
            <a:avLst/>
            <a:gdLst/>
            <a:ahLst/>
            <a:cxnLst/>
            <a:rect r="r" b="b" t="t" l="l"/>
            <a:pathLst>
              <a:path h="3974660" w="3750634">
                <a:moveTo>
                  <a:pt x="0" y="3974660"/>
                </a:moveTo>
                <a:lnTo>
                  <a:pt x="3750634" y="3974660"/>
                </a:lnTo>
                <a:lnTo>
                  <a:pt x="3750634" y="0"/>
                </a:lnTo>
                <a:lnTo>
                  <a:pt x="0" y="0"/>
                </a:lnTo>
                <a:lnTo>
                  <a:pt x="0" y="397466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-528607" y="4317185"/>
            <a:ext cx="4049286" cy="839307"/>
          </a:xfrm>
          <a:custGeom>
            <a:avLst/>
            <a:gdLst/>
            <a:ahLst/>
            <a:cxnLst/>
            <a:rect r="r" b="b" t="t" l="l"/>
            <a:pathLst>
              <a:path h="839307" w="4049286">
                <a:moveTo>
                  <a:pt x="0" y="0"/>
                </a:moveTo>
                <a:lnTo>
                  <a:pt x="4049286" y="0"/>
                </a:lnTo>
                <a:lnTo>
                  <a:pt x="4049286" y="839306"/>
                </a:lnTo>
                <a:lnTo>
                  <a:pt x="0" y="839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4233502"/>
            <a:ext cx="8115300" cy="121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8"/>
              </a:lnSpc>
              <a:spcBef>
                <a:spcPct val="0"/>
              </a:spcBef>
            </a:pPr>
            <a:r>
              <a:rPr lang="en-US" sz="4040">
                <a:solidFill>
                  <a:srgbClr val="000000"/>
                </a:solidFill>
                <a:latin typeface="Handy Casual"/>
              </a:rPr>
              <a:t>El logo puede ser utilizado en color negro sobre fondos claros y en blanco sobre fondos oscuros.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73979" y="-9525"/>
            <a:ext cx="2173519" cy="135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71"/>
              </a:lnSpc>
              <a:spcBef>
                <a:spcPct val="0"/>
              </a:spcBef>
            </a:pPr>
            <a:r>
              <a:rPr lang="en-US" sz="8892">
                <a:solidFill>
                  <a:srgbClr val="000000"/>
                </a:solidFill>
                <a:latin typeface="Krabuler"/>
              </a:rPr>
              <a:t>Logo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73979" y="2203739"/>
            <a:ext cx="9425076" cy="2029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3245" indent="-486623" lvl="1">
              <a:lnSpc>
                <a:spcPts val="5409"/>
              </a:lnSpc>
              <a:spcBef>
                <a:spcPct val="0"/>
              </a:spcBef>
              <a:buFont typeface="Arial"/>
              <a:buChar char="•"/>
            </a:pPr>
            <a:r>
              <a:rPr lang="en-US" sz="4507">
                <a:solidFill>
                  <a:srgbClr val="000000"/>
                </a:solidFill>
                <a:latin typeface="Handy Casual"/>
              </a:rPr>
              <a:t>El logo de Tracker debe mantener sus proporciones originales y no debe ser distorsionado.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73979" y="5614782"/>
            <a:ext cx="8119790" cy="278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50215" indent="-425108" lvl="1">
              <a:lnSpc>
                <a:spcPts val="5513"/>
              </a:lnSpc>
              <a:buFont typeface="Arial"/>
              <a:buChar char="•"/>
            </a:pPr>
            <a:r>
              <a:rPr lang="en-US" sz="3938">
                <a:solidFill>
                  <a:srgbClr val="000000"/>
                </a:solidFill>
                <a:latin typeface="Handy Casual"/>
              </a:rPr>
              <a:t>Fuente del título: Montserrat Bold</a:t>
            </a:r>
          </a:p>
          <a:p>
            <a:pPr algn="ctr" marL="850215" indent="-425108" lvl="1">
              <a:lnSpc>
                <a:spcPts val="5513"/>
              </a:lnSpc>
              <a:buFont typeface="Arial"/>
              <a:buChar char="•"/>
            </a:pPr>
            <a:r>
              <a:rPr lang="en-US" sz="3938">
                <a:solidFill>
                  <a:srgbClr val="000000"/>
                </a:solidFill>
                <a:latin typeface="Handy Casual"/>
              </a:rPr>
              <a:t>Fuente del Cuerpo de Texto: Open Sans Regular</a:t>
            </a:r>
          </a:p>
          <a:p>
            <a:pPr algn="ctr">
              <a:lnSpc>
                <a:spcPts val="5513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902332" y="929099"/>
            <a:ext cx="4049286" cy="839307"/>
          </a:xfrm>
          <a:custGeom>
            <a:avLst/>
            <a:gdLst/>
            <a:ahLst/>
            <a:cxnLst/>
            <a:rect r="r" b="b" t="t" l="l"/>
            <a:pathLst>
              <a:path h="839307" w="4049286">
                <a:moveTo>
                  <a:pt x="0" y="0"/>
                </a:moveTo>
                <a:lnTo>
                  <a:pt x="4049286" y="0"/>
                </a:lnTo>
                <a:lnTo>
                  <a:pt x="4049286" y="839306"/>
                </a:lnTo>
                <a:lnTo>
                  <a:pt x="0" y="839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5400000">
            <a:off x="579818" y="4516405"/>
            <a:ext cx="85978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Handyman"/>
              </a:rPr>
              <a:t>60px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27359" y="540421"/>
            <a:ext cx="999232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Handyman"/>
              </a:rPr>
              <a:t>100px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6735728" y="8690686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6274" y="2490586"/>
            <a:ext cx="5915451" cy="5708706"/>
          </a:xfrm>
          <a:custGeom>
            <a:avLst/>
            <a:gdLst/>
            <a:ahLst/>
            <a:cxnLst/>
            <a:rect r="r" b="b" t="t" l="l"/>
            <a:pathLst>
              <a:path h="5708706" w="5915451">
                <a:moveTo>
                  <a:pt x="0" y="0"/>
                </a:moveTo>
                <a:lnTo>
                  <a:pt x="5915452" y="0"/>
                </a:lnTo>
                <a:lnTo>
                  <a:pt x="5915452" y="5708706"/>
                </a:lnTo>
                <a:lnTo>
                  <a:pt x="0" y="5708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23987" y="1275952"/>
            <a:ext cx="9040027" cy="723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8"/>
              </a:lnSpc>
            </a:pPr>
            <a:r>
              <a:rPr lang="en-US" sz="4249">
                <a:solidFill>
                  <a:srgbClr val="000000"/>
                </a:solidFill>
                <a:latin typeface="Open Sans Bold"/>
              </a:rPr>
              <a:t>Unica Variante del logo permitida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615449" y="4736225"/>
            <a:ext cx="3579011" cy="3444830"/>
            <a:chOff x="30480" y="591820"/>
            <a:chExt cx="12736830" cy="122593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243" t="-7734" r="243" b="2533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093052" y="4669043"/>
            <a:ext cx="3648810" cy="3512012"/>
            <a:chOff x="30480" y="591820"/>
            <a:chExt cx="12736830" cy="12259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3"/>
              <a:stretch>
                <a:fillRect l="-243" t="-6083" r="243" b="4185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366035" y="4680675"/>
            <a:ext cx="3555930" cy="3555930"/>
            <a:chOff x="0" y="0"/>
            <a:chExt cx="12700000" cy="1270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6046" t="0" r="-604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875838" y="-124106"/>
            <a:ext cx="10083238" cy="1393320"/>
          </a:xfrm>
          <a:custGeom>
            <a:avLst/>
            <a:gdLst/>
            <a:ahLst/>
            <a:cxnLst/>
            <a:rect r="r" b="b" t="t" l="l"/>
            <a:pathLst>
              <a:path h="1393320" w="10083238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-4098675" y="8905418"/>
            <a:ext cx="9279203" cy="2078243"/>
          </a:xfrm>
          <a:custGeom>
            <a:avLst/>
            <a:gdLst/>
            <a:ahLst/>
            <a:cxnLst/>
            <a:rect r="r" b="b" t="t" l="l"/>
            <a:pathLst>
              <a:path h="2078243" w="927920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62081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13920" y="6856667"/>
            <a:ext cx="3539744" cy="3430333"/>
          </a:xfrm>
          <a:custGeom>
            <a:avLst/>
            <a:gdLst/>
            <a:ahLst/>
            <a:cxnLst/>
            <a:rect r="r" b="b" t="t" l="l"/>
            <a:pathLst>
              <a:path h="3430333" w="3539744">
                <a:moveTo>
                  <a:pt x="0" y="0"/>
                </a:moveTo>
                <a:lnTo>
                  <a:pt x="3539743" y="0"/>
                </a:lnTo>
                <a:lnTo>
                  <a:pt x="3539743" y="3430333"/>
                </a:lnTo>
                <a:lnTo>
                  <a:pt x="0" y="34303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7304" y="45246"/>
            <a:ext cx="2338144" cy="2447935"/>
          </a:xfrm>
          <a:custGeom>
            <a:avLst/>
            <a:gdLst/>
            <a:ahLst/>
            <a:cxnLst/>
            <a:rect r="r" b="b" t="t" l="l"/>
            <a:pathLst>
              <a:path h="2447935" w="2338144">
                <a:moveTo>
                  <a:pt x="0" y="0"/>
                </a:moveTo>
                <a:lnTo>
                  <a:pt x="2338145" y="0"/>
                </a:lnTo>
                <a:lnTo>
                  <a:pt x="2338145" y="2447936"/>
                </a:lnTo>
                <a:lnTo>
                  <a:pt x="0" y="24479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1594" y="1721036"/>
            <a:ext cx="14864813" cy="192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0"/>
              </a:lnSpc>
              <a:spcBef>
                <a:spcPct val="0"/>
              </a:spcBef>
            </a:pPr>
            <a:r>
              <a:rPr lang="en-US" sz="3707">
                <a:solidFill>
                  <a:srgbClr val="000000"/>
                </a:solidFill>
                <a:latin typeface="Montserrat Bold"/>
              </a:rPr>
              <a:t>Queda terminantemente prohibido la utilización del logotipo de nuestra con cualquier cambio no autorizado por la empresa. Como los ejemplos aqui enseñados:</a:t>
            </a:r>
            <a:r>
              <a:rPr lang="en-US" sz="3707">
                <a:solidFill>
                  <a:srgbClr val="000000"/>
                </a:solidFill>
                <a:latin typeface="Montserrat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10424" y="484017"/>
            <a:ext cx="3536717" cy="130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73"/>
              </a:lnSpc>
            </a:pPr>
            <a:r>
              <a:rPr lang="en-US" sz="6838">
                <a:solidFill>
                  <a:srgbClr val="000000"/>
                </a:solidFill>
                <a:latin typeface="Handyman"/>
              </a:rPr>
              <a:t>Mal Uso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AB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8571096" y="8870062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2505">
            <a:off x="5039428" y="1537538"/>
            <a:ext cx="4116756" cy="8173655"/>
          </a:xfrm>
          <a:custGeom>
            <a:avLst/>
            <a:gdLst/>
            <a:ahLst/>
            <a:cxnLst/>
            <a:rect r="r" b="b" t="t" l="l"/>
            <a:pathLst>
              <a:path h="8173655" w="4116756">
                <a:moveTo>
                  <a:pt x="0" y="0"/>
                </a:moveTo>
                <a:lnTo>
                  <a:pt x="4116756" y="0"/>
                </a:lnTo>
                <a:lnTo>
                  <a:pt x="4116756" y="8173655"/>
                </a:lnTo>
                <a:lnTo>
                  <a:pt x="0" y="8173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3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2505">
            <a:off x="9175115" y="1535518"/>
            <a:ext cx="4116756" cy="8175676"/>
          </a:xfrm>
          <a:custGeom>
            <a:avLst/>
            <a:gdLst/>
            <a:ahLst/>
            <a:cxnLst/>
            <a:rect r="r" b="b" t="t" l="l"/>
            <a:pathLst>
              <a:path h="8175676" w="4116756">
                <a:moveTo>
                  <a:pt x="0" y="0"/>
                </a:moveTo>
                <a:lnTo>
                  <a:pt x="4116756" y="0"/>
                </a:lnTo>
                <a:lnTo>
                  <a:pt x="4116756" y="8175676"/>
                </a:lnTo>
                <a:lnTo>
                  <a:pt x="0" y="8175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3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52505">
            <a:off x="13494125" y="1533545"/>
            <a:ext cx="3935405" cy="8116769"/>
          </a:xfrm>
          <a:custGeom>
            <a:avLst/>
            <a:gdLst/>
            <a:ahLst/>
            <a:cxnLst/>
            <a:rect r="r" b="b" t="t" l="l"/>
            <a:pathLst>
              <a:path h="8116769" w="3935405">
                <a:moveTo>
                  <a:pt x="0" y="0"/>
                </a:moveTo>
                <a:lnTo>
                  <a:pt x="3935405" y="0"/>
                </a:lnTo>
                <a:lnTo>
                  <a:pt x="3935405" y="8116769"/>
                </a:lnTo>
                <a:lnTo>
                  <a:pt x="0" y="8116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608" t="0" r="0" b="-111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804" y="48196"/>
            <a:ext cx="2368230" cy="2057400"/>
          </a:xfrm>
          <a:custGeom>
            <a:avLst/>
            <a:gdLst/>
            <a:ahLst/>
            <a:cxnLst/>
            <a:rect r="r" b="b" t="t" l="l"/>
            <a:pathLst>
              <a:path h="2057400" w="2368230">
                <a:moveTo>
                  <a:pt x="0" y="0"/>
                </a:moveTo>
                <a:lnTo>
                  <a:pt x="2368231" y="0"/>
                </a:lnTo>
                <a:lnTo>
                  <a:pt x="236823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2505">
            <a:off x="904393" y="1499128"/>
            <a:ext cx="4116756" cy="8147179"/>
          </a:xfrm>
          <a:custGeom>
            <a:avLst/>
            <a:gdLst/>
            <a:ahLst/>
            <a:cxnLst/>
            <a:rect r="r" b="b" t="t" l="l"/>
            <a:pathLst>
              <a:path h="8147179" w="4116756">
                <a:moveTo>
                  <a:pt x="0" y="0"/>
                </a:moveTo>
                <a:lnTo>
                  <a:pt x="4116756" y="0"/>
                </a:lnTo>
                <a:lnTo>
                  <a:pt x="4116756" y="8147180"/>
                </a:lnTo>
                <a:lnTo>
                  <a:pt x="0" y="81471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-1072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995677">
            <a:off x="-321002" y="7684623"/>
            <a:ext cx="2486709" cy="2409847"/>
          </a:xfrm>
          <a:custGeom>
            <a:avLst/>
            <a:gdLst/>
            <a:ahLst/>
            <a:cxnLst/>
            <a:rect r="r" b="b" t="t" l="l"/>
            <a:pathLst>
              <a:path h="2409847" w="2486709">
                <a:moveTo>
                  <a:pt x="0" y="0"/>
                </a:moveTo>
                <a:lnTo>
                  <a:pt x="2486709" y="0"/>
                </a:lnTo>
                <a:lnTo>
                  <a:pt x="2486709" y="2409847"/>
                </a:lnTo>
                <a:lnTo>
                  <a:pt x="0" y="24098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8878474">
            <a:off x="15302023" y="9177610"/>
            <a:ext cx="3014815" cy="756445"/>
          </a:xfrm>
          <a:custGeom>
            <a:avLst/>
            <a:gdLst/>
            <a:ahLst/>
            <a:cxnLst/>
            <a:rect r="r" b="b" t="t" l="l"/>
            <a:pathLst>
              <a:path h="756445" w="3014815">
                <a:moveTo>
                  <a:pt x="0" y="756445"/>
                </a:moveTo>
                <a:lnTo>
                  <a:pt x="3014815" y="756445"/>
                </a:lnTo>
                <a:lnTo>
                  <a:pt x="3014815" y="0"/>
                </a:lnTo>
                <a:lnTo>
                  <a:pt x="0" y="0"/>
                </a:lnTo>
                <a:lnTo>
                  <a:pt x="0" y="756445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883304" y="3692602"/>
            <a:ext cx="1967259" cy="1967259"/>
            <a:chOff x="0" y="0"/>
            <a:chExt cx="518126" cy="518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8126" cy="518126"/>
            </a:xfrm>
            <a:custGeom>
              <a:avLst/>
              <a:gdLst/>
              <a:ahLst/>
              <a:cxnLst/>
              <a:rect r="r" b="b" t="t" l="l"/>
              <a:pathLst>
                <a:path h="518126" w="518126">
                  <a:moveTo>
                    <a:pt x="0" y="0"/>
                  </a:moveTo>
                  <a:lnTo>
                    <a:pt x="518126" y="0"/>
                  </a:lnTo>
                  <a:lnTo>
                    <a:pt x="518126" y="518126"/>
                  </a:lnTo>
                  <a:lnTo>
                    <a:pt x="0" y="518126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8126" cy="556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152296" y="3605459"/>
            <a:ext cx="1967259" cy="1967259"/>
            <a:chOff x="0" y="0"/>
            <a:chExt cx="518126" cy="5181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8126" cy="518126"/>
            </a:xfrm>
            <a:custGeom>
              <a:avLst/>
              <a:gdLst/>
              <a:ahLst/>
              <a:cxnLst/>
              <a:rect r="r" b="b" t="t" l="l"/>
              <a:pathLst>
                <a:path h="518126" w="518126">
                  <a:moveTo>
                    <a:pt x="0" y="0"/>
                  </a:moveTo>
                  <a:lnTo>
                    <a:pt x="518126" y="0"/>
                  </a:lnTo>
                  <a:lnTo>
                    <a:pt x="518126" y="518126"/>
                  </a:lnTo>
                  <a:lnTo>
                    <a:pt x="0" y="518126"/>
                  </a:lnTo>
                  <a:close/>
                </a:path>
              </a:pathLst>
            </a:custGeom>
            <a:solidFill>
              <a:srgbClr val="C5F1F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18126" cy="556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49764" y="3624670"/>
            <a:ext cx="1967259" cy="1967259"/>
            <a:chOff x="0" y="0"/>
            <a:chExt cx="518126" cy="5181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18126" cy="518126"/>
            </a:xfrm>
            <a:custGeom>
              <a:avLst/>
              <a:gdLst/>
              <a:ahLst/>
              <a:cxnLst/>
              <a:rect r="r" b="b" t="t" l="l"/>
              <a:pathLst>
                <a:path h="518126" w="518126">
                  <a:moveTo>
                    <a:pt x="0" y="0"/>
                  </a:moveTo>
                  <a:lnTo>
                    <a:pt x="518126" y="0"/>
                  </a:lnTo>
                  <a:lnTo>
                    <a:pt x="518126" y="518126"/>
                  </a:lnTo>
                  <a:lnTo>
                    <a:pt x="0" y="518126"/>
                  </a:lnTo>
                  <a:close/>
                </a:path>
              </a:pathLst>
            </a:custGeom>
            <a:solidFill>
              <a:srgbClr val="A8B3B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518126" cy="556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347232" y="3605459"/>
            <a:ext cx="1967259" cy="1967259"/>
            <a:chOff x="0" y="0"/>
            <a:chExt cx="518126" cy="5181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8126" cy="518126"/>
            </a:xfrm>
            <a:custGeom>
              <a:avLst/>
              <a:gdLst/>
              <a:ahLst/>
              <a:cxnLst/>
              <a:rect r="r" b="b" t="t" l="l"/>
              <a:pathLst>
                <a:path h="518126" w="518126">
                  <a:moveTo>
                    <a:pt x="0" y="0"/>
                  </a:moveTo>
                  <a:lnTo>
                    <a:pt x="518126" y="0"/>
                  </a:lnTo>
                  <a:lnTo>
                    <a:pt x="518126" y="518126"/>
                  </a:lnTo>
                  <a:lnTo>
                    <a:pt x="0" y="518126"/>
                  </a:lnTo>
                  <a:close/>
                </a:path>
              </a:pathLst>
            </a:custGeom>
            <a:solidFill>
              <a:srgbClr val="F7F3E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18126" cy="556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681405" y="2183123"/>
            <a:ext cx="2128026" cy="64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Krabuler Bold"/>
              </a:rPr>
              <a:t>Color #4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49864" y="2468662"/>
            <a:ext cx="2151818" cy="64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Krabuler Bold"/>
              </a:rPr>
              <a:t>Color #3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14177" y="2227167"/>
            <a:ext cx="2389736" cy="64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Krabuler Bold"/>
              </a:rPr>
              <a:t>Color #2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32154" y="2227167"/>
            <a:ext cx="2374758" cy="647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Krabuler Bold"/>
              </a:rPr>
              <a:t>Color #1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18630" y="6382767"/>
            <a:ext cx="268828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#737373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46224" y="6382767"/>
            <a:ext cx="270316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#C5F1F1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83138" y="6382767"/>
            <a:ext cx="290051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#A8B3B3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71750" y="6382767"/>
            <a:ext cx="26376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#F7F3EF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27385" y="114871"/>
            <a:ext cx="7633230" cy="189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1"/>
              </a:lnSpc>
            </a:pPr>
            <a:r>
              <a:rPr lang="en-US" sz="7390" spc="-147">
                <a:solidFill>
                  <a:srgbClr val="D0A933"/>
                </a:solidFill>
                <a:latin typeface="ITC Benguiat"/>
              </a:rPr>
              <a:t>PALETA DE COLORES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36607" y="172001"/>
            <a:ext cx="9356946" cy="1532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6"/>
              </a:lnSpc>
              <a:spcBef>
                <a:spcPct val="0"/>
              </a:spcBef>
            </a:pPr>
            <a:r>
              <a:rPr lang="en-US" sz="8940">
                <a:solidFill>
                  <a:srgbClr val="000000"/>
                </a:solidFill>
                <a:latin typeface="Handy Casual"/>
              </a:rPr>
              <a:t>Comunicaciones de Marca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00297" y="1704424"/>
            <a:ext cx="6949440" cy="495300"/>
            <a:chOff x="0" y="0"/>
            <a:chExt cx="9265920" cy="660400"/>
          </a:xfrm>
        </p:grpSpPr>
        <p:sp>
          <p:nvSpPr>
            <p:cNvPr name="AutoShape 5" id="5"/>
            <p:cNvSpPr/>
            <p:nvPr/>
          </p:nvSpPr>
          <p:spPr>
            <a:xfrm>
              <a:off x="0" y="25400"/>
              <a:ext cx="865632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203200" y="228600"/>
              <a:ext cx="865632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406400" y="431800"/>
              <a:ext cx="865632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609600" y="635000"/>
              <a:ext cx="865632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164136" y="1480619"/>
            <a:ext cx="2217521" cy="2606061"/>
          </a:xfrm>
          <a:custGeom>
            <a:avLst/>
            <a:gdLst/>
            <a:ahLst/>
            <a:cxnLst/>
            <a:rect r="r" b="b" t="t" l="l"/>
            <a:pathLst>
              <a:path h="2606061" w="2217521">
                <a:moveTo>
                  <a:pt x="0" y="0"/>
                </a:moveTo>
                <a:lnTo>
                  <a:pt x="2217521" y="0"/>
                </a:lnTo>
                <a:lnTo>
                  <a:pt x="2217521" y="2606061"/>
                </a:lnTo>
                <a:lnTo>
                  <a:pt x="0" y="260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34072" y="2847370"/>
            <a:ext cx="13925311" cy="148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2835">
                <a:solidFill>
                  <a:srgbClr val="000000"/>
                </a:solidFill>
                <a:latin typeface="Open Sans Bold"/>
              </a:rPr>
              <a:t>El tono de comunicación de Tracker debe ser empático, respetuoso y talentoso. Es fundamental transmitir empatía y apoyo a las personas afectadas por la violencia de </a:t>
            </a:r>
            <a:r>
              <a:rPr lang="en-US" sz="2835">
                <a:solidFill>
                  <a:srgbClr val="000000"/>
                </a:solidFill>
                <a:latin typeface="Open Sans Bold"/>
              </a:rPr>
              <a:t>género.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9187" y="7089528"/>
            <a:ext cx="13946188" cy="1419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9531" indent="-289766" lvl="1">
              <a:lnSpc>
                <a:spcPts val="3757"/>
              </a:lnSpc>
              <a:buFont typeface="Arial"/>
              <a:buChar char="•"/>
            </a:pPr>
            <a:r>
              <a:rPr lang="en-US" sz="2684">
                <a:solidFill>
                  <a:srgbClr val="000000"/>
                </a:solidFill>
                <a:latin typeface="Open Sans Bold"/>
              </a:rPr>
              <a:t>Se</a:t>
            </a:r>
            <a:r>
              <a:rPr lang="en-US" sz="2684">
                <a:solidFill>
                  <a:srgbClr val="000000"/>
                </a:solidFill>
                <a:latin typeface="Open Sans Bold"/>
              </a:rPr>
              <a:t>guridad a través de la tecnología. Enfatizar cómo Tracker utiliza la tecnología para proporcionar un entorno seguro.</a:t>
            </a:r>
          </a:p>
          <a:p>
            <a:pPr algn="ctr">
              <a:lnSpc>
                <a:spcPts val="375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39187" y="4972505"/>
            <a:ext cx="13115080" cy="184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3585" indent="-281793" lvl="1">
              <a:lnSpc>
                <a:spcPts val="3654"/>
              </a:lnSpc>
              <a:buFont typeface="Arial"/>
              <a:buChar char="•"/>
            </a:pPr>
            <a:r>
              <a:rPr lang="en-US" sz="2610">
                <a:solidFill>
                  <a:srgbClr val="000000"/>
                </a:solidFill>
                <a:latin typeface="Open Sans Bold"/>
              </a:rPr>
              <a:t>Se debe utilizar un len</a:t>
            </a:r>
            <a:r>
              <a:rPr lang="en-US" sz="2610">
                <a:solidFill>
                  <a:srgbClr val="000000"/>
                </a:solidFill>
                <a:latin typeface="Open Sans Bold"/>
              </a:rPr>
              <a:t>guaje claro y comprensible para llegar a una amplia audiencia. Evitar tecnicismos o jergas que puedan dificultar la comprensión del mensaje.</a:t>
            </a:r>
          </a:p>
          <a:p>
            <a:pPr algn="ctr">
              <a:lnSpc>
                <a:spcPts val="365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712263" y="0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2282" y="2984019"/>
            <a:ext cx="14363436" cy="6274281"/>
          </a:xfrm>
          <a:custGeom>
            <a:avLst/>
            <a:gdLst/>
            <a:ahLst/>
            <a:cxnLst/>
            <a:rect r="r" b="b" t="t" l="l"/>
            <a:pathLst>
              <a:path h="6274281" w="14363436">
                <a:moveTo>
                  <a:pt x="0" y="0"/>
                </a:moveTo>
                <a:lnTo>
                  <a:pt x="14363436" y="0"/>
                </a:lnTo>
                <a:lnTo>
                  <a:pt x="14363436" y="6274281"/>
                </a:lnTo>
                <a:lnTo>
                  <a:pt x="0" y="627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22222" y="1245807"/>
            <a:ext cx="10043555" cy="108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8"/>
              </a:lnSpc>
            </a:pPr>
            <a:r>
              <a:rPr lang="en-US" sz="6327">
                <a:solidFill>
                  <a:srgbClr val="000000"/>
                </a:solidFill>
                <a:latin typeface="Open Sans Bold"/>
              </a:rPr>
              <a:t>Muestra de La Aplicación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6735728" y="8690686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932810" y="1664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52846" y="3419480"/>
            <a:ext cx="8782308" cy="358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 spc="-279">
                <a:solidFill>
                  <a:srgbClr val="D0A933"/>
                </a:solidFill>
                <a:latin typeface="ITC Benguiat"/>
              </a:rPr>
              <a:t>¡MUCHAS 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DAFy3fD5KpY</dc:identifier>
  <dcterms:modified xsi:type="dcterms:W3CDTF">2011-08-01T06:04:30Z</dcterms:modified>
  <cp:revision>1</cp:revision>
  <dc:title>Presentación Diapositivas Lluvia de Ideas A mano Doodle Colorido Azul</dc:title>
</cp:coreProperties>
</file>